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8" r:id="rId2"/>
    <p:sldId id="259" r:id="rId3"/>
    <p:sldId id="261" r:id="rId4"/>
    <p:sldId id="262" r:id="rId5"/>
    <p:sldId id="263" r:id="rId6"/>
    <p:sldId id="268" r:id="rId7"/>
    <p:sldId id="264" r:id="rId8"/>
    <p:sldId id="265" r:id="rId9"/>
    <p:sldId id="266" r:id="rId10"/>
    <p:sldId id="267" r:id="rId11"/>
    <p:sldId id="260" r:id="rId1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1" autoAdjust="0"/>
    <p:restoredTop sz="94660"/>
  </p:normalViewPr>
  <p:slideViewPr>
    <p:cSldViewPr>
      <p:cViewPr>
        <p:scale>
          <a:sx n="152" d="100"/>
          <a:sy n="152" d="100"/>
        </p:scale>
        <p:origin x="-360" y="-2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927F3B-96B7-4FD0-95FC-0B1E3C638CED}" type="datetimeFigureOut">
              <a:rPr lang="ru-RU" smtClean="0"/>
              <a:pPr/>
              <a:t>27.01.2020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1F9E22-FDBF-4FEA-BA45-5576070D82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3989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1F9E22-FDBF-4FEA-BA45-5576070D8276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4A5FD-7399-479C-8923-8B3AEF0D46C5}" type="datetimeFigureOut">
              <a:rPr lang="ru-RU" smtClean="0"/>
              <a:pPr/>
              <a:t>27.01.2020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33EF1-4AD3-4523-BF9A-554D2BA6FD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4A5FD-7399-479C-8923-8B3AEF0D46C5}" type="datetimeFigureOut">
              <a:rPr lang="ru-RU" smtClean="0"/>
              <a:pPr/>
              <a:t>27.01.2020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33EF1-4AD3-4523-BF9A-554D2BA6FD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4A5FD-7399-479C-8923-8B3AEF0D46C5}" type="datetimeFigureOut">
              <a:rPr lang="ru-RU" smtClean="0"/>
              <a:pPr/>
              <a:t>27.01.2020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33EF1-4AD3-4523-BF9A-554D2BA6FD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4A5FD-7399-479C-8923-8B3AEF0D46C5}" type="datetimeFigureOut">
              <a:rPr lang="ru-RU" smtClean="0"/>
              <a:pPr/>
              <a:t>27.01.2020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33EF1-4AD3-4523-BF9A-554D2BA6FD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4A5FD-7399-479C-8923-8B3AEF0D46C5}" type="datetimeFigureOut">
              <a:rPr lang="ru-RU" smtClean="0"/>
              <a:pPr/>
              <a:t>27.01.2020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33EF1-4AD3-4523-BF9A-554D2BA6FD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4A5FD-7399-479C-8923-8B3AEF0D46C5}" type="datetimeFigureOut">
              <a:rPr lang="ru-RU" smtClean="0"/>
              <a:pPr/>
              <a:t>27.01.2020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33EF1-4AD3-4523-BF9A-554D2BA6FD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4A5FD-7399-479C-8923-8B3AEF0D46C5}" type="datetimeFigureOut">
              <a:rPr lang="ru-RU" smtClean="0"/>
              <a:pPr/>
              <a:t>27.01.2020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33EF1-4AD3-4523-BF9A-554D2BA6FD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4A5FD-7399-479C-8923-8B3AEF0D46C5}" type="datetimeFigureOut">
              <a:rPr lang="ru-RU" smtClean="0"/>
              <a:pPr/>
              <a:t>27.01.2020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33EF1-4AD3-4523-BF9A-554D2BA6FD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4A5FD-7399-479C-8923-8B3AEF0D46C5}" type="datetimeFigureOut">
              <a:rPr lang="ru-RU" smtClean="0"/>
              <a:pPr/>
              <a:t>27.01.2020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33EF1-4AD3-4523-BF9A-554D2BA6FD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4A5FD-7399-479C-8923-8B3AEF0D46C5}" type="datetimeFigureOut">
              <a:rPr lang="ru-RU" smtClean="0"/>
              <a:pPr/>
              <a:t>27.01.2020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33EF1-4AD3-4523-BF9A-554D2BA6FD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4A5FD-7399-479C-8923-8B3AEF0D46C5}" type="datetimeFigureOut">
              <a:rPr lang="ru-RU" smtClean="0"/>
              <a:pPr/>
              <a:t>27.01.2020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33EF1-4AD3-4523-BF9A-554D2BA6FD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A4A5FD-7399-479C-8923-8B3AEF0D46C5}" type="datetimeFigureOut">
              <a:rPr lang="ru-RU" smtClean="0"/>
              <a:pPr/>
              <a:t>27.01.2020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D33EF1-4AD3-4523-BF9A-554D2BA6FD0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86953" y="406740"/>
            <a:ext cx="5372584" cy="1166566"/>
          </a:xfrm>
        </p:spPr>
        <p:txBody>
          <a:bodyPr anchor="ctr">
            <a:normAutofit fontScale="90000"/>
          </a:bodyPr>
          <a:lstStyle/>
          <a:p>
            <a:pPr algn="l">
              <a:lnSpc>
                <a:spcPct val="100000"/>
              </a:lnSpc>
            </a:pPr>
            <a:r>
              <a:rPr lang="ru-RU" sz="2800" b="1" dirty="0">
                <a:latin typeface="Arial" pitchFamily="34" charset="0"/>
                <a:cs typeface="Arial" pitchFamily="34" charset="0"/>
              </a:rPr>
              <a:t>КАЗАХСКИЙ НАЦИОНАЛЬНЫЙ УНИВЕРСИТЕТ ИМ. АЛЬ-ФАРАБИ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772" y="303085"/>
            <a:ext cx="1906832" cy="1441601"/>
          </a:xfrm>
          <a:prstGeom prst="ellipse">
            <a:avLst/>
          </a:prstGeom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3186953" y="1624135"/>
            <a:ext cx="5372583" cy="8081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2400" b="1" dirty="0">
                <a:latin typeface="Arial" pitchFamily="34" charset="0"/>
                <a:cs typeface="Arial" pitchFamily="34" charset="0"/>
              </a:rPr>
              <a:t>Высшая школа экономики и бизнеса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3200399" y="2575027"/>
            <a:ext cx="5359137" cy="8484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3200" b="1" dirty="0">
                <a:latin typeface="Arial" pitchFamily="34" charset="0"/>
                <a:cs typeface="Arial" pitchFamily="34" charset="0"/>
              </a:rPr>
              <a:t>«</a:t>
            </a:r>
            <a:r>
              <a:rPr lang="ru-RU" sz="3200" b="1" dirty="0">
                <a:latin typeface="Arial" pitchFamily="34" charset="0"/>
                <a:ea typeface="+mj-lt"/>
                <a:cs typeface="Arial" pitchFamily="34" charset="0"/>
              </a:rPr>
              <a:t>Финансовые </a:t>
            </a:r>
            <a:r>
              <a:rPr lang="ru-RU" sz="3200" b="1" dirty="0" smtClean="0">
                <a:latin typeface="Arial" pitchFamily="34" charset="0"/>
                <a:ea typeface="+mj-lt"/>
                <a:cs typeface="Arial" pitchFamily="34" charset="0"/>
              </a:rPr>
              <a:t>рынки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»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3201240" y="3569250"/>
            <a:ext cx="5363617" cy="8880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2400" b="1" dirty="0">
                <a:latin typeface="Arial" pitchFamily="34" charset="0"/>
                <a:cs typeface="Arial" pitchFamily="34" charset="0"/>
              </a:rPr>
              <a:t>Алиева Б.М.</a:t>
            </a:r>
          </a:p>
          <a:p>
            <a:pPr algn="l">
              <a:lnSpc>
                <a:spcPct val="100000"/>
              </a:lnSpc>
            </a:pPr>
            <a:r>
              <a:rPr lang="ru-RU" sz="2400" b="1" dirty="0">
                <a:latin typeface="Arial" pitchFamily="34" charset="0"/>
                <a:cs typeface="Arial" pitchFamily="34" charset="0"/>
              </a:rPr>
              <a:t>к.э.н., </a:t>
            </a:r>
            <a:r>
              <a:rPr lang="ru-RU" sz="2400" b="1" dirty="0" err="1">
                <a:latin typeface="Arial" pitchFamily="34" charset="0"/>
                <a:cs typeface="Arial" pitchFamily="34" charset="0"/>
              </a:rPr>
              <a:t>и.о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. доцента</a:t>
            </a:r>
          </a:p>
        </p:txBody>
      </p:sp>
    </p:spTree>
    <p:extLst>
      <p:ext uri="{BB962C8B-B14F-4D97-AF65-F5344CB8AC3E}">
        <p14:creationId xmlns:p14="http://schemas.microsoft.com/office/powerpoint/2010/main" val="901411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43240" y="0"/>
            <a:ext cx="585791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latin typeface="Arial" pitchFamily="34" charset="0"/>
                <a:cs typeface="Arial" pitchFamily="34" charset="0"/>
              </a:rPr>
              <a:t>Основные функции финансового рынка</a:t>
            </a:r>
          </a:p>
        </p:txBody>
      </p:sp>
      <p:sp>
        <p:nvSpPr>
          <p:cNvPr id="3" name="Пятиугольник 2"/>
          <p:cNvSpPr/>
          <p:nvPr/>
        </p:nvSpPr>
        <p:spPr>
          <a:xfrm>
            <a:off x="3643306" y="928676"/>
            <a:ext cx="5286412" cy="571504"/>
          </a:xfrm>
          <a:prstGeom prst="homePlat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Коммерческая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ятиугольник 3"/>
          <p:cNvSpPr/>
          <p:nvPr/>
        </p:nvSpPr>
        <p:spPr>
          <a:xfrm>
            <a:off x="3643306" y="1714494"/>
            <a:ext cx="5286412" cy="571504"/>
          </a:xfrm>
          <a:prstGeom prst="homePlat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Ценообразующая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трелка вниз 4"/>
          <p:cNvSpPr/>
          <p:nvPr/>
        </p:nvSpPr>
        <p:spPr>
          <a:xfrm>
            <a:off x="6000760" y="1428742"/>
            <a:ext cx="357190" cy="357190"/>
          </a:xfrm>
          <a:prstGeom prst="downArrow">
            <a:avLst/>
          </a:prstGeom>
          <a:solidFill>
            <a:schemeClr val="bg1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ятиугольник 6"/>
          <p:cNvSpPr/>
          <p:nvPr/>
        </p:nvSpPr>
        <p:spPr>
          <a:xfrm>
            <a:off x="3643306" y="2428874"/>
            <a:ext cx="5286412" cy="571504"/>
          </a:xfrm>
          <a:prstGeom prst="homePlat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Стимулирующая</a:t>
            </a:r>
            <a:r>
              <a:rPr lang="ru-RU" sz="2400" i="1" dirty="0"/>
              <a:t> 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6000760" y="2214560"/>
            <a:ext cx="357190" cy="357190"/>
          </a:xfrm>
          <a:prstGeom prst="downArrow">
            <a:avLst/>
          </a:prstGeom>
          <a:solidFill>
            <a:schemeClr val="bg1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19449" y="337784"/>
            <a:ext cx="5514975" cy="3570208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Источники:</a:t>
            </a:r>
          </a:p>
          <a:p>
            <a:pPr algn="just"/>
            <a:endParaRPr lang="ru-RU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>
                <a:ea typeface="+mn-lt"/>
                <a:cs typeface="+mn-lt"/>
              </a:rPr>
              <a:t>Деньги, кредит, банки // учебник под ред. д.э.н. профессора </a:t>
            </a:r>
            <a:r>
              <a:rPr lang="ru-RU" sz="2400" dirty="0" err="1">
                <a:ea typeface="+mn-lt"/>
                <a:cs typeface="+mn-lt"/>
              </a:rPr>
              <a:t>Сейткасымова</a:t>
            </a:r>
            <a:r>
              <a:rPr lang="ru-RU" sz="2400" dirty="0">
                <a:ea typeface="+mn-lt"/>
                <a:cs typeface="+mn-lt"/>
              </a:rPr>
              <a:t> Г.С. – Алматы .: Экономика,2006.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>
                <a:ea typeface="+mn-lt"/>
                <a:cs typeface="+mn-lt"/>
              </a:rPr>
              <a:t>Закон РК «О государственном регулировании и надзоре финансового рынка и финансовых организаций» от 4.07.2003 г</a:t>
            </a:r>
            <a:r>
              <a:rPr lang="ru-RU" sz="2400" dirty="0" smtClean="0">
                <a:ea typeface="+mn-lt"/>
                <a:cs typeface="+mn-lt"/>
              </a:rPr>
              <a:t>.</a:t>
            </a:r>
          </a:p>
          <a:p>
            <a:pPr marL="342900" indent="-342900" algn="just"/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2973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857052" y="2449252"/>
            <a:ext cx="7391403" cy="13615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endParaRPr lang="ru-RU" sz="3200" b="1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143240" y="1142990"/>
            <a:ext cx="5715040" cy="25003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3200" b="1">
                <a:latin typeface="Arial"/>
                <a:cs typeface="Arial"/>
              </a:rPr>
              <a:t>Лекция </a:t>
            </a:r>
            <a:r>
              <a:rPr lang="ru-RU" sz="3200" b="1" smtClean="0">
                <a:latin typeface="Arial"/>
                <a:cs typeface="Arial"/>
              </a:rPr>
              <a:t>1.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Инфраструктура финансового рынка и его составные элементы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5260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43240" y="142858"/>
            <a:ext cx="578646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latin typeface="Arial" pitchFamily="34" charset="0"/>
                <a:cs typeface="Arial" pitchFamily="34" charset="0"/>
              </a:rPr>
              <a:t>Финансовый рынок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представляет собой организованную систему торговли финансовыми </a:t>
            </a:r>
            <a:r>
              <a:rPr lang="ru-RU" sz="2400" u="sng" dirty="0">
                <a:latin typeface="Arial" pitchFamily="34" charset="0"/>
                <a:cs typeface="Arial" pitchFamily="34" charset="0"/>
              </a:rPr>
              <a:t>денежного, депозитного, кредитного, валютного, фондового, страхового, пенсионного рынков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357554" y="2357436"/>
            <a:ext cx="47149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Arial" pitchFamily="34" charset="0"/>
                <a:cs typeface="Arial" pitchFamily="34" charset="0"/>
              </a:rPr>
              <a:t>Основную роль в финансовом рынке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играют </a:t>
            </a:r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3500430" y="3071816"/>
            <a:ext cx="2714644" cy="1428760"/>
          </a:xfrm>
          <a:prstGeom prst="horizontalScroll">
            <a:avLst/>
          </a:prstGeom>
          <a:solidFill>
            <a:schemeClr val="accent6">
              <a:lumMod val="75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финансовые институты</a:t>
            </a:r>
          </a:p>
        </p:txBody>
      </p:sp>
      <p:sp>
        <p:nvSpPr>
          <p:cNvPr id="6" name="Стрелка вниз 5"/>
          <p:cNvSpPr/>
          <p:nvPr/>
        </p:nvSpPr>
        <p:spPr>
          <a:xfrm>
            <a:off x="4714876" y="3143254"/>
            <a:ext cx="357190" cy="285752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28992" y="0"/>
            <a:ext cx="571500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Финансовый 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рынок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–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это система механизмов перераспределения капитала между кредиторами и заемщиками при помощи посредников в рамках формирования спроса и предложения на капитал.</a:t>
            </a:r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3500430" y="2214560"/>
            <a:ext cx="3500462" cy="2786082"/>
          </a:xfrm>
          <a:prstGeom prst="horizontalScroll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Термин </a:t>
            </a:r>
            <a:r>
              <a:rPr lang="ru-RU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finansia</a:t>
            </a:r>
            <a: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возник в XIII-XV вв. в торговых городах Италии и сначала обозначал любой денежный платеж</a:t>
            </a:r>
            <a:r>
              <a:rPr lang="ru-RU"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86182" y="142858"/>
            <a:ext cx="5072066" cy="461665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Классификация субъектов ФР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428992" y="785800"/>
            <a:ext cx="2714676" cy="142876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характер участия субъекта в операциях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500826" y="1643056"/>
            <a:ext cx="2428860" cy="1143008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цели и мотивы участия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071934" y="2786064"/>
            <a:ext cx="2071734" cy="1357322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типы эмитентов</a:t>
            </a:r>
          </a:p>
        </p:txBody>
      </p:sp>
      <p:sp>
        <p:nvSpPr>
          <p:cNvPr id="12" name="Стрелка углом 11"/>
          <p:cNvSpPr/>
          <p:nvPr/>
        </p:nvSpPr>
        <p:spPr>
          <a:xfrm rot="5400000">
            <a:off x="6143636" y="928676"/>
            <a:ext cx="785818" cy="785818"/>
          </a:xfrm>
          <a:prstGeom prst="ben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Стрелка углом 12"/>
          <p:cNvSpPr/>
          <p:nvPr/>
        </p:nvSpPr>
        <p:spPr>
          <a:xfrm rot="10800000">
            <a:off x="6072198" y="2786064"/>
            <a:ext cx="785818" cy="785818"/>
          </a:xfrm>
          <a:prstGeom prst="ben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86182" y="142858"/>
            <a:ext cx="5072066" cy="461665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Классификация субъектов ФР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6357950" y="2143122"/>
            <a:ext cx="2643206" cy="1357322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страна происхождения субъекта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786182" y="857238"/>
            <a:ext cx="2928926" cy="107157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типы инвесторов и должников</a:t>
            </a:r>
          </a:p>
        </p:txBody>
      </p:sp>
      <p:sp>
        <p:nvSpPr>
          <p:cNvPr id="6" name="Стрелка углом вверх 5"/>
          <p:cNvSpPr/>
          <p:nvPr/>
        </p:nvSpPr>
        <p:spPr>
          <a:xfrm rot="5400000">
            <a:off x="5536413" y="1964527"/>
            <a:ext cx="857256" cy="785818"/>
          </a:xfrm>
          <a:prstGeom prst="bentUp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71934" y="0"/>
            <a:ext cx="49291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ru-RU" sz="2400" b="1" dirty="0">
                <a:latin typeface="Arial" pitchFamily="34" charset="0"/>
                <a:cs typeface="Arial" pitchFamily="34" charset="0"/>
              </a:rPr>
              <a:t>Структура финансового рынка</a:t>
            </a:r>
          </a:p>
        </p:txBody>
      </p:sp>
      <p:sp>
        <p:nvSpPr>
          <p:cNvPr id="3" name="Пятиугольник 2"/>
          <p:cNvSpPr/>
          <p:nvPr/>
        </p:nvSpPr>
        <p:spPr>
          <a:xfrm>
            <a:off x="3214678" y="500048"/>
            <a:ext cx="5929322" cy="571504"/>
          </a:xfrm>
          <a:prstGeom prst="homePlat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Рынок денег</a:t>
            </a:r>
            <a: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</a:p>
        </p:txBody>
      </p:sp>
      <p:sp>
        <p:nvSpPr>
          <p:cNvPr id="4" name="Пятиугольник 3"/>
          <p:cNvSpPr/>
          <p:nvPr/>
        </p:nvSpPr>
        <p:spPr>
          <a:xfrm>
            <a:off x="3857620" y="1142990"/>
            <a:ext cx="5286380" cy="571504"/>
          </a:xfrm>
          <a:prstGeom prst="homePlat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Рынок капиталов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ятиугольник 4"/>
          <p:cNvSpPr/>
          <p:nvPr/>
        </p:nvSpPr>
        <p:spPr>
          <a:xfrm>
            <a:off x="4429124" y="1785932"/>
            <a:ext cx="4714876" cy="500066"/>
          </a:xfrm>
          <a:prstGeom prst="homePlat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Кредитный рынок</a:t>
            </a:r>
            <a:r>
              <a:rPr lang="ru-RU" dirty="0"/>
              <a:t> </a:t>
            </a:r>
          </a:p>
        </p:txBody>
      </p:sp>
      <p:sp>
        <p:nvSpPr>
          <p:cNvPr id="6" name="Пятиугольник 5"/>
          <p:cNvSpPr/>
          <p:nvPr/>
        </p:nvSpPr>
        <p:spPr>
          <a:xfrm>
            <a:off x="5072066" y="2428874"/>
            <a:ext cx="4071934" cy="571504"/>
          </a:xfrm>
          <a:prstGeom prst="homePlat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Рынок </a:t>
            </a:r>
            <a:r>
              <a:rPr lang="ru-RU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ценных бумаг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трелка углом вверх 6"/>
          <p:cNvSpPr/>
          <p:nvPr/>
        </p:nvSpPr>
        <p:spPr>
          <a:xfrm rot="5400000">
            <a:off x="3356295" y="1072811"/>
            <a:ext cx="500066" cy="497548"/>
          </a:xfrm>
          <a:prstGeom prst="bentUp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углом вверх 7"/>
          <p:cNvSpPr/>
          <p:nvPr/>
        </p:nvSpPr>
        <p:spPr>
          <a:xfrm rot="5400000">
            <a:off x="3927799" y="1715753"/>
            <a:ext cx="500066" cy="497548"/>
          </a:xfrm>
          <a:prstGeom prst="bentUp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углом вверх 8"/>
          <p:cNvSpPr/>
          <p:nvPr/>
        </p:nvSpPr>
        <p:spPr>
          <a:xfrm rot="5400000">
            <a:off x="4570741" y="2287257"/>
            <a:ext cx="500066" cy="497548"/>
          </a:xfrm>
          <a:prstGeom prst="bentUp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43240" y="0"/>
            <a:ext cx="578644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latin typeface="Arial" pitchFamily="34" charset="0"/>
                <a:cs typeface="Arial" pitchFamily="34" charset="0"/>
              </a:rPr>
              <a:t>Финансовые инструменты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 — это документально оформленные в соответствии с действующим законодательством денежные обязательства экономических субъектов.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6072166" y="1928808"/>
            <a:ext cx="3071834" cy="428628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Акции, облигации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072166" y="2428874"/>
            <a:ext cx="3071834" cy="642942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Кредитные </a:t>
            </a:r>
            <a: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карточки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928926" y="2285998"/>
            <a:ext cx="3071834" cy="428628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Чеки, векселя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928926" y="3786196"/>
            <a:ext cx="3071834" cy="357190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Страховые </a:t>
            </a:r>
            <a: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полисы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928926" y="2786064"/>
            <a:ext cx="3071834" cy="428628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Долговые расписки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928926" y="3286130"/>
            <a:ext cx="3071834" cy="35719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Сертификаты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43240" y="0"/>
            <a:ext cx="585791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latin typeface="Arial" pitchFamily="34" charset="0"/>
                <a:cs typeface="Arial" pitchFamily="34" charset="0"/>
              </a:rPr>
              <a:t>Основные функции финансового рынка</a:t>
            </a:r>
          </a:p>
        </p:txBody>
      </p:sp>
      <p:sp>
        <p:nvSpPr>
          <p:cNvPr id="3" name="Пятиугольник 2"/>
          <p:cNvSpPr/>
          <p:nvPr/>
        </p:nvSpPr>
        <p:spPr>
          <a:xfrm>
            <a:off x="3571868" y="928676"/>
            <a:ext cx="5286412" cy="571504"/>
          </a:xfrm>
          <a:prstGeom prst="homePlat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Регулятивная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ятиугольник 3"/>
          <p:cNvSpPr/>
          <p:nvPr/>
        </p:nvSpPr>
        <p:spPr>
          <a:xfrm>
            <a:off x="3571868" y="1714494"/>
            <a:ext cx="5286412" cy="571504"/>
          </a:xfrm>
          <a:prstGeom prst="homePlat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Информационная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ятиугольник 4"/>
          <p:cNvSpPr/>
          <p:nvPr/>
        </p:nvSpPr>
        <p:spPr>
          <a:xfrm>
            <a:off x="3571868" y="2500312"/>
            <a:ext cx="5286412" cy="571504"/>
          </a:xfrm>
          <a:prstGeom prst="homePlat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Распределительная 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5929322" y="1428742"/>
            <a:ext cx="357190" cy="357190"/>
          </a:xfrm>
          <a:prstGeom prst="downArrow">
            <a:avLst/>
          </a:prstGeom>
          <a:solidFill>
            <a:schemeClr val="bg1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5929322" y="2214560"/>
            <a:ext cx="357190" cy="357190"/>
          </a:xfrm>
          <a:prstGeom prst="downArrow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591</TotalTime>
  <Words>213</Words>
  <Application>Microsoft Office PowerPoint</Application>
  <PresentationFormat>Экран (16:9)</PresentationFormat>
  <Paragraphs>43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КАЗАХСКИЙ НАЦИОНАЛЬНЫЙ УНИВЕРСИТЕТ ИМ. АЛЬ-ФАРАБИ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13</cp:revision>
  <dcterms:created xsi:type="dcterms:W3CDTF">2020-01-23T03:35:15Z</dcterms:created>
  <dcterms:modified xsi:type="dcterms:W3CDTF">2020-01-27T05:52:30Z</dcterms:modified>
</cp:coreProperties>
</file>